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453" r:id="rId3"/>
    <p:sldId id="486" r:id="rId4"/>
    <p:sldId id="266" r:id="rId5"/>
    <p:sldId id="454" r:id="rId6"/>
    <p:sldId id="455" r:id="rId7"/>
    <p:sldId id="462" r:id="rId8"/>
    <p:sldId id="463" r:id="rId9"/>
    <p:sldId id="456" r:id="rId10"/>
    <p:sldId id="466" r:id="rId11"/>
    <p:sldId id="457" r:id="rId12"/>
    <p:sldId id="459" r:id="rId13"/>
    <p:sldId id="464" r:id="rId14"/>
    <p:sldId id="460" r:id="rId15"/>
    <p:sldId id="461" r:id="rId16"/>
    <p:sldId id="485" r:id="rId17"/>
    <p:sldId id="263" r:id="rId18"/>
    <p:sldId id="265" r:id="rId19"/>
    <p:sldId id="482" r:id="rId20"/>
    <p:sldId id="467" r:id="rId21"/>
    <p:sldId id="484" r:id="rId22"/>
    <p:sldId id="468" r:id="rId23"/>
    <p:sldId id="469" r:id="rId24"/>
    <p:sldId id="470" r:id="rId25"/>
    <p:sldId id="471" r:id="rId26"/>
    <p:sldId id="465" r:id="rId27"/>
    <p:sldId id="472" r:id="rId28"/>
    <p:sldId id="473" r:id="rId29"/>
    <p:sldId id="474" r:id="rId30"/>
    <p:sldId id="476" r:id="rId31"/>
    <p:sldId id="475" r:id="rId32"/>
    <p:sldId id="477" r:id="rId33"/>
    <p:sldId id="478" r:id="rId34"/>
    <p:sldId id="483" r:id="rId35"/>
    <p:sldId id="479" r:id="rId36"/>
    <p:sldId id="480" r:id="rId37"/>
    <p:sldId id="48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84" autoAdjust="0"/>
    <p:restoredTop sz="83451"/>
  </p:normalViewPr>
  <p:slideViewPr>
    <p:cSldViewPr>
      <p:cViewPr varScale="1">
        <p:scale>
          <a:sx n="79" d="100"/>
          <a:sy n="79" d="100"/>
        </p:scale>
        <p:origin x="132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about minimizing residuals.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 dirty="0"/>
              <a:t>)   #produces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overall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67330-E740-2C4B-BEA1-589905532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920811"/>
            <a:ext cx="6184900" cy="46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/>
              <a:t>) </a:t>
            </a:r>
            <a:r>
              <a:rPr lang="en-US" sz="2400" dirty="0"/>
              <a:t>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95-9AE0-104E-8DCC-43EBD228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Using Coefficients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6AA-2DB0-EE43-95E6-C106BE37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we have an equation for a line of best fit (from the coefficients table), how would we use the equation to predict new values of X?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#new value of </a:t>
            </a:r>
            <a:r>
              <a:rPr lang="en-US" dirty="0" err="1"/>
              <a:t>soil.moisture.content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new &lt;- </a:t>
            </a:r>
            <a:r>
              <a:rPr lang="en-US" dirty="0" err="1"/>
              <a:t>data.frame</a:t>
            </a:r>
            <a:r>
              <a:rPr lang="en-US" dirty="0"/>
              <a:t>(</a:t>
            </a:r>
            <a:r>
              <a:rPr lang="en-US" dirty="0" err="1"/>
              <a:t>soil.moisture.content</a:t>
            </a:r>
            <a:r>
              <a:rPr lang="en-US" dirty="0"/>
              <a:t>=c(1.75))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new)</a:t>
            </a:r>
          </a:p>
          <a:p>
            <a:pPr marL="0" indent="0">
              <a:buNone/>
            </a:pPr>
            <a:r>
              <a:rPr lang="en-US" dirty="0"/>
              <a:t>#41.66015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BF202-8282-8C48-8ECC-C4C2CB42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886200"/>
            <a:ext cx="2895600" cy="289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F779B-BBB2-D540-9632-5CC925862FEA}"/>
              </a:ext>
            </a:extLst>
          </p:cNvPr>
          <p:cNvCxnSpPr/>
          <p:nvPr/>
        </p:nvCxnSpPr>
        <p:spPr>
          <a:xfrm>
            <a:off x="5867400" y="3048000"/>
            <a:ext cx="1066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85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r>
              <a:rPr lang="en-US" sz="2400" dirty="0"/>
              <a:t>These models share a common framework for estimation (</a:t>
            </a:r>
            <a:r>
              <a:rPr lang="en-US" sz="2400" dirty="0">
                <a:solidFill>
                  <a:srgbClr val="00B050"/>
                </a:solidFill>
              </a:rPr>
              <a:t>least squares</a:t>
            </a:r>
            <a:r>
              <a:rPr lang="en-US" sz="2400" dirty="0"/>
              <a:t>) and a common set of assumptions, centered around the idea of normally distributed residuals.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daphnia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Daphniagrowth.csv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&lt;</a:t>
            </a:r>
            <a:r>
              <a:rPr lang="en-US" dirty="0" err="1"/>
              <a:t>fct</a:t>
            </a:r>
            <a:r>
              <a:rPr lang="en-US" dirty="0"/>
              <a:t>&gt;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08" y="2057400"/>
            <a:ext cx="2131677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parasites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between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D7E5-137C-7048-BABB-FD26B228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6A7BA-3462-5343-B5F8-F2FE7B95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78" y="1905000"/>
            <a:ext cx="5134043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BBA2-5548-D74A-83DB-50D5F907AA31}"/>
              </a:ext>
            </a:extLst>
          </p:cNvPr>
          <p:cNvSpPr txBox="1"/>
          <p:nvPr/>
        </p:nvSpPr>
        <p:spPr>
          <a:xfrm>
            <a:off x="3657600" y="6019800"/>
            <a:ext cx="316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Predictor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D712-8200-3C4B-8255-402F6F750A11}"/>
              </a:ext>
            </a:extLst>
          </p:cNvPr>
          <p:cNvSpPr txBox="1"/>
          <p:nvPr/>
        </p:nvSpPr>
        <p:spPr>
          <a:xfrm rot="16200000">
            <a:off x="-253785" y="3209258"/>
            <a:ext cx="322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7080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Important because we might want to distinguish among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FF0000"/>
                    </a:solidFill>
                  </a:rPr>
                  <a:t>family-wise error rate</a:t>
                </a:r>
                <a:r>
                  <a:rPr lang="en-US" sz="2600" dirty="0"/>
                  <a:t>, and alpha=0.05 is no longer the correct threshold for comparison. (Type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is 0.26 (Type I Error)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0" r="-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5306561"/>
            <a:ext cx="4696937" cy="14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C00000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pairs(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/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5" imgW="990600" imgH="215900" progId="Equation.3">
                  <p:embed/>
                </p:oleObj>
              </mc:Choice>
              <mc:Fallback>
                <p:oleObj name="Equation" r:id="rId5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4038600" y="36576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</a:t>
            </a:r>
            <a:r>
              <a:rPr lang="en-US" sz="2400" i="1" dirty="0"/>
              <a:t>Fit a linear model, where we hypothesize that plant growth rate </a:t>
            </a:r>
            <a:r>
              <a:rPr lang="en-US" sz="2400" i="1" dirty="0">
                <a:solidFill>
                  <a:srgbClr val="0432FF"/>
                </a:solidFill>
              </a:rPr>
              <a:t>is a function of </a:t>
            </a:r>
            <a:r>
              <a:rPr lang="en-US" sz="2400" i="1" dirty="0"/>
              <a:t>soil moisture content, using the variables from the </a:t>
            </a:r>
            <a:r>
              <a:rPr lang="en-US" sz="2400" i="1" dirty="0" err="1"/>
              <a:t>plant_gr</a:t>
            </a:r>
            <a:r>
              <a:rPr lang="en-US" sz="2400" i="1" dirty="0"/>
              <a:t> data frame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 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10065</TotalTime>
  <Words>3756</Words>
  <Application>Microsoft Macintosh PowerPoint</Application>
  <PresentationFormat>On-screen Show (4:3)</PresentationFormat>
  <Paragraphs>431</Paragraphs>
  <Slides>37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Lucida Grande</vt:lpstr>
      <vt:lpstr>Office Theme</vt:lpstr>
      <vt:lpstr>Equation</vt:lpstr>
      <vt:lpstr>Chapter 5 Linear Models: Regression</vt:lpstr>
      <vt:lpstr>Linear Models</vt:lpstr>
      <vt:lpstr>Least Squares Estimation</vt:lpstr>
      <vt:lpstr>GLM: Comparing Regression Coefficients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Using Coefficients for Prediction</vt:lpstr>
      <vt:lpstr>Another Example</vt:lpstr>
      <vt:lpstr>r2 = coefficient of determination</vt:lpstr>
      <vt:lpstr>Chapter 5 Linear Models: ANOVA</vt:lpstr>
      <vt:lpstr>One-Way ANOVA</vt:lpstr>
      <vt:lpstr>Daphnia Example</vt:lpstr>
      <vt:lpstr>First plot the data</vt:lpstr>
      <vt:lpstr>PowerPoint Presentation</vt:lpstr>
      <vt:lpstr>Construct Linear Model</vt:lpstr>
      <vt:lpstr>Evaluate the Linear Model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607</cp:revision>
  <cp:lastPrinted>2018-11-19T21:23:19Z</cp:lastPrinted>
  <dcterms:created xsi:type="dcterms:W3CDTF">2013-09-18T21:00:03Z</dcterms:created>
  <dcterms:modified xsi:type="dcterms:W3CDTF">2022-10-03T01:58:38Z</dcterms:modified>
  <cp:category/>
</cp:coreProperties>
</file>